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73" r:id="rId7"/>
    <p:sldId id="278" r:id="rId8"/>
    <p:sldId id="312" r:id="rId9"/>
    <p:sldId id="310" r:id="rId10"/>
    <p:sldId id="309" r:id="rId11"/>
    <p:sldId id="328" r:id="rId12"/>
    <p:sldId id="329" r:id="rId13"/>
    <p:sldId id="327" r:id="rId14"/>
  </p:sldIdLst>
  <p:sldSz cx="12192000" cy="6858000"/>
  <p:notesSz cx="6742113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F4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59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92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45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90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8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94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60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71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8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571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12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4A2A-3ED8-449D-B4E4-4EFB08CDD2DB}" type="datetimeFigureOut">
              <a:rPr lang="pl-PL" smtClean="0"/>
              <a:t>2020-08-18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D0CE-7EE3-4D8B-A45A-CBF8413F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30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726782"/>
            <a:ext cx="10058395" cy="1039872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864CFCAE-FBB7-49AE-B96D-C82D2B3AE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07" y="1742303"/>
            <a:ext cx="10592474" cy="376837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Pomoc Krajowa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i="1" dirty="0">
                <a:solidFill>
                  <a:schemeClr val="accent1">
                    <a:lumMod val="75000"/>
                  </a:schemeClr>
                </a:solidFill>
              </a:rPr>
              <a:t>Susza 2019 </a:t>
            </a:r>
            <a:r>
              <a:rPr lang="pl-PL" b="1" i="1">
                <a:solidFill>
                  <a:schemeClr val="accent1">
                    <a:lumMod val="75000"/>
                  </a:schemeClr>
                </a:solidFill>
              </a:rPr>
              <a:t>– COVID-19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3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32" y="2626838"/>
            <a:ext cx="9550736" cy="19058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7" y="244377"/>
            <a:ext cx="2659352" cy="66143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xmlns="" id="{4B999EF7-3238-448A-A7FE-663222B98A95}"/>
              </a:ext>
            </a:extLst>
          </p:cNvPr>
          <p:cNvSpPr txBox="1">
            <a:spLocks/>
          </p:cNvSpPr>
          <p:nvPr/>
        </p:nvSpPr>
        <p:spPr>
          <a:xfrm>
            <a:off x="148758" y="249127"/>
            <a:ext cx="8452668" cy="11243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l-PL" b="1" dirty="0">
                <a:solidFill>
                  <a:srgbClr val="36368E"/>
                </a:solidFill>
              </a:rPr>
              <a:t>Pomoc Krajowa</a:t>
            </a:r>
            <a:br>
              <a:rPr lang="pl-PL" b="1" dirty="0">
                <a:solidFill>
                  <a:srgbClr val="36368E"/>
                </a:solidFill>
              </a:rPr>
            </a:br>
            <a:r>
              <a:rPr lang="pl-PL" sz="3200" b="1" i="1" dirty="0">
                <a:solidFill>
                  <a:schemeClr val="accent2"/>
                </a:solidFill>
              </a:rPr>
              <a:t>susza 2019 r. </a:t>
            </a:r>
          </a:p>
        </p:txBody>
      </p:sp>
      <p:sp>
        <p:nvSpPr>
          <p:cNvPr id="2" name="Prostokąt 1"/>
          <p:cNvSpPr/>
          <p:nvPr/>
        </p:nvSpPr>
        <p:spPr>
          <a:xfrm>
            <a:off x="429207" y="1373522"/>
            <a:ext cx="8636970" cy="3350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Zgodnie z przepisem § 13v rozporządzeniu Rady Ministrów z dnia 27 stycznia 2015 r. w sprawie szczegółowego zakresu i sposobów realizacji niektórych zadań ARiMR (Dz. U. poz. 187, z </a:t>
            </a:r>
            <a:r>
              <a:rPr lang="pl-PL" dirty="0" err="1">
                <a:solidFill>
                  <a:srgbClr val="000000"/>
                </a:solidFill>
                <a:ea typeface="Times New Roman" panose="02020603050405020304" pitchFamily="18" charset="0"/>
              </a:rPr>
              <a:t>późn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. zm.) pomoc finansowa </a:t>
            </a:r>
            <a:r>
              <a:rPr lang="pl-PL" b="1" dirty="0">
                <a:solidFill>
                  <a:srgbClr val="000000"/>
                </a:solidFill>
                <a:ea typeface="Times New Roman" panose="02020603050405020304" pitchFamily="18" charset="0"/>
              </a:rPr>
              <a:t>udzielana jest w 2019 r. i 2020 r.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l-PL" dirty="0"/>
              <a:t>Obsługa wniosków nie rozpatrzonych na podstawie §13v musi zostać zakończona do 31.12.2020 r.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l-PL" b="1" dirty="0"/>
              <a:t>Dotychczas nieobsłużone wnioski w zakresie pomocy de minimis w rolnictwie, jeżeli nie zostaną wycofane (złożenie wniosku Susza 2019 COVID-19), będą musiały zostać załatwione odmownie ze względu na wykorzystanie limitu krajowego pomocy de minimis w 2020 r. (07.08.2020 r.)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904" y="1428781"/>
            <a:ext cx="2700762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2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7" y="244377"/>
            <a:ext cx="2659352" cy="66143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xmlns="" id="{4B999EF7-3238-448A-A7FE-663222B98A95}"/>
              </a:ext>
            </a:extLst>
          </p:cNvPr>
          <p:cNvSpPr txBox="1">
            <a:spLocks/>
          </p:cNvSpPr>
          <p:nvPr/>
        </p:nvSpPr>
        <p:spPr>
          <a:xfrm>
            <a:off x="148758" y="249127"/>
            <a:ext cx="8452668" cy="11243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l-PL" b="1" dirty="0">
                <a:solidFill>
                  <a:srgbClr val="36368E"/>
                </a:solidFill>
              </a:rPr>
              <a:t>Pomoc Krajowa</a:t>
            </a:r>
            <a:br>
              <a:rPr lang="pl-PL" b="1" dirty="0">
                <a:solidFill>
                  <a:srgbClr val="36368E"/>
                </a:solidFill>
              </a:rPr>
            </a:br>
            <a:r>
              <a:rPr lang="pl-PL" sz="3200" b="1" i="1" dirty="0">
                <a:solidFill>
                  <a:schemeClr val="accent2"/>
                </a:solidFill>
              </a:rPr>
              <a:t>susza 2019 r. </a:t>
            </a:r>
          </a:p>
        </p:txBody>
      </p:sp>
      <p:sp>
        <p:nvSpPr>
          <p:cNvPr id="2" name="Prostokąt 1"/>
          <p:cNvSpPr/>
          <p:nvPr/>
        </p:nvSpPr>
        <p:spPr>
          <a:xfrm>
            <a:off x="370702" y="1261285"/>
            <a:ext cx="6788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Susza 2019 – pomoc </a:t>
            </a:r>
            <a:r>
              <a:rPr lang="pl-PL" i="1" dirty="0"/>
              <a:t>de minimis </a:t>
            </a:r>
            <a:r>
              <a:rPr lang="pl-PL" dirty="0"/>
              <a:t>(obniżenie dochodu do 30%):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89442"/>
              </p:ext>
            </p:extLst>
          </p:nvPr>
        </p:nvGraphicFramePr>
        <p:xfrm>
          <a:off x="529277" y="1618251"/>
          <a:ext cx="10650257" cy="4527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1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1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07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87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091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81734">
                  <a:extLst>
                    <a:ext uri="{9D8B030D-6E8A-4147-A177-3AD203B41FA5}">
                      <a16:colId xmlns:a16="http://schemas.microsoft.com/office/drawing/2014/main" xmlns="" val="2955340409"/>
                    </a:ext>
                  </a:extLst>
                </a:gridCol>
                <a:gridCol w="1595421">
                  <a:extLst>
                    <a:ext uri="{9D8B030D-6E8A-4147-A177-3AD203B41FA5}">
                      <a16:colId xmlns:a16="http://schemas.microsoft.com/office/drawing/2014/main" xmlns="" val="1582678888"/>
                    </a:ext>
                  </a:extLst>
                </a:gridCol>
              </a:tblGrid>
              <a:tr h="2982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Nazwa programu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Susza 2019 - wnioski pomoc </a:t>
                      </a:r>
                      <a:r>
                        <a:rPr lang="pl-PL" sz="1200" i="1" u="none" strike="noStrike" dirty="0">
                          <a:effectLst/>
                        </a:rPr>
                        <a:t>de minimis </a:t>
                      </a:r>
                      <a:endParaRPr lang="pl-PL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91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Lp.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OR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Wnioski złożone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Wydane decyzje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Nierozpatrzone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2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(wartość wg. kwoty wnioskowanej)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(ilość decyzji i kwota przyznanej pomocy)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(wartość wg. kwoty wnioskowanej)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2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Liczba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Kwota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Liczba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Kwota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Liczba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Kwota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170 736 763,33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65 549 384,11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105 187 379,22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125 039 582,94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47 646 885,37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77 392 697,57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Podlaskie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73 508 003,10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33 958 186,75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39 549 816,35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64 877 507,83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20 652 978,10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44 224 529,73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60 989 123,76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20 882 623,05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40 106 500,71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30 517 036,50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11 432 954,26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19 084 082,24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Opolskie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19 368 556,37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3 858 281,41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15 510 274,96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16 666 956,10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3 154 295,48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13 512 660,62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16 374 724,05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3 815 521,04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12 559 203,01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13 333 308,43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2 726 915,93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10 606 392,50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10 351 227,27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5 730 157,60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4 621 069,67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7 644 713,81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1 745 168,34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5 899 545,47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6 882 775,59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1 761 427,61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5 121 347,98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Lubuskie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6 846 369,06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2 651 933,02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4 194 436,04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4 268 520,14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2 163 429,43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2 105 090,71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30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1 960 197,48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806 632,76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1 153 564,72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30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Razem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629 365 365,76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228 536 774,26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57 388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399 605 251,14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52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32" y="2626838"/>
            <a:ext cx="9550736" cy="19058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7" y="244377"/>
            <a:ext cx="2659352" cy="66143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xmlns="" id="{4B999EF7-3238-448A-A7FE-663222B98A95}"/>
              </a:ext>
            </a:extLst>
          </p:cNvPr>
          <p:cNvSpPr txBox="1">
            <a:spLocks/>
          </p:cNvSpPr>
          <p:nvPr/>
        </p:nvSpPr>
        <p:spPr>
          <a:xfrm>
            <a:off x="148758" y="249127"/>
            <a:ext cx="8452668" cy="11243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l-PL" b="1" dirty="0">
                <a:solidFill>
                  <a:srgbClr val="36368E"/>
                </a:solidFill>
              </a:rPr>
              <a:t>Pomoc Krajowa</a:t>
            </a:r>
            <a:br>
              <a:rPr lang="pl-PL" b="1" dirty="0">
                <a:solidFill>
                  <a:srgbClr val="36368E"/>
                </a:solidFill>
              </a:rPr>
            </a:br>
            <a:r>
              <a:rPr lang="pl-PL" sz="3200" b="1" i="1" dirty="0">
                <a:solidFill>
                  <a:schemeClr val="accent2"/>
                </a:solidFill>
              </a:rPr>
              <a:t>susza 2019 r. – pomoc de minimis kontynuacja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11285" y="1349230"/>
            <a:ext cx="11576022" cy="4425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/>
              <a:t>Kontynuacja udzielania pomocy dla wnioskodawców, gdzie było to niemożliwe ze względu na wyczerpanie limitu krajowego pomocy </a:t>
            </a:r>
            <a:r>
              <a:rPr lang="pl-PL" b="1" i="1" dirty="0"/>
              <a:t>de minimis </a:t>
            </a:r>
            <a:r>
              <a:rPr lang="pl-PL" b="1" dirty="0"/>
              <a:t>w rolnictwie: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/>
              <a:t>W dniu 17 lipca 2020 r. zostało opublikowane rozporządzenie Rady Ministrów z dnia 14 lipca 2020 r. zmieniające rozporządzenie w sprawie szczegółowego zakresu i sposobów realizacji niektórych zadań Agencji Restrukturyzacji i Modernizacji Rolnictwa (Dz. U. poz. 1258). Wprowadzono przepis </a:t>
            </a:r>
            <a:r>
              <a:rPr lang="pl-PL" b="1" dirty="0"/>
              <a:t>§13z</a:t>
            </a:r>
            <a:r>
              <a:rPr lang="pl-PL" dirty="0"/>
              <a:t>. Rozporządzenie weszło w życie 18 lipca 2020 r.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/>
              <a:t>W związku z wymogami określonymi w notyfikacji KE, </a:t>
            </a:r>
            <a:r>
              <a:rPr lang="pl-PL" b="1" dirty="0"/>
              <a:t>§13z</a:t>
            </a:r>
            <a:r>
              <a:rPr lang="pl-PL" dirty="0"/>
              <a:t> został zmieniony rozporządzeniem z dnia 06.08.2020 r. (Dz.U. poz. 1375). Zmiany weszły w życie w dniu 13.08.2020 r.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/>
              <a:t>Składanie wniosków – </a:t>
            </a:r>
            <a:r>
              <a:rPr lang="pl-PL" b="1" dirty="0"/>
              <a:t>brak terminu końcowego</a:t>
            </a:r>
            <a:r>
              <a:rPr lang="pl-PL" dirty="0"/>
              <a:t>, jednak </a:t>
            </a:r>
            <a:r>
              <a:rPr lang="pl-PL" b="1" dirty="0"/>
              <a:t>przyznanie pomocy (i wypłata) możliwe tylko w 2020 r.</a:t>
            </a:r>
            <a:r>
              <a:rPr lang="pl-PL" dirty="0"/>
              <a:t> Szybsze złożenie wniosku gwarantuje szybszą wypłatę pomocy.</a:t>
            </a:r>
          </a:p>
          <a:p>
            <a:pPr marL="1260475" indent="-126047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b="1" dirty="0"/>
              <a:t>Beneficjent:	</a:t>
            </a:r>
            <a:r>
              <a:rPr lang="pl-PL" dirty="0"/>
              <a:t>producent rolny, któremu zagraża utrata płynności finansowej w związku z ograniczeniami na rynku rolnym w związku z epidemią COVID-19 (</a:t>
            </a:r>
            <a:r>
              <a:rPr lang="pl-PL" b="1" dirty="0"/>
              <a:t>ważne</a:t>
            </a:r>
            <a:r>
              <a:rPr lang="pl-PL" dirty="0"/>
              <a:t>: </a:t>
            </a:r>
            <a:r>
              <a:rPr lang="pl-PL" dirty="0">
                <a:solidFill>
                  <a:srgbClr val="0070C0"/>
                </a:solidFill>
              </a:rPr>
              <a:t>jest to program w ramach pomocy krajowej – nie można go mylić z wdrażanym programem pomocy COVID-19, finansowanym ze środków PROW</a:t>
            </a:r>
            <a:r>
              <a:rPr lang="pl-PL" dirty="0"/>
              <a:t>).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177" y="5500210"/>
            <a:ext cx="2999407" cy="12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0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32" y="2626838"/>
            <a:ext cx="9550736" cy="19058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7" y="244377"/>
            <a:ext cx="2659352" cy="66143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xmlns="" id="{4B999EF7-3238-448A-A7FE-663222B98A95}"/>
              </a:ext>
            </a:extLst>
          </p:cNvPr>
          <p:cNvSpPr txBox="1">
            <a:spLocks/>
          </p:cNvSpPr>
          <p:nvPr/>
        </p:nvSpPr>
        <p:spPr>
          <a:xfrm>
            <a:off x="148758" y="249127"/>
            <a:ext cx="8452668" cy="11243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l-PL" b="1" dirty="0">
                <a:solidFill>
                  <a:srgbClr val="36368E"/>
                </a:solidFill>
              </a:rPr>
              <a:t>Pomoc Krajowa</a:t>
            </a:r>
            <a:br>
              <a:rPr lang="pl-PL" b="1" dirty="0">
                <a:solidFill>
                  <a:srgbClr val="36368E"/>
                </a:solidFill>
              </a:rPr>
            </a:br>
            <a:r>
              <a:rPr lang="pl-PL" sz="3200" b="1" i="1" dirty="0">
                <a:solidFill>
                  <a:schemeClr val="accent2"/>
                </a:solidFill>
              </a:rPr>
              <a:t>susza 2019 r. – pomoc de minimis kontynuacja</a:t>
            </a:r>
          </a:p>
          <a:p>
            <a:pPr algn="l">
              <a:lnSpc>
                <a:spcPct val="110000"/>
              </a:lnSpc>
            </a:pPr>
            <a:endParaRPr lang="pl-PL" sz="3200" b="1" i="1" dirty="0">
              <a:solidFill>
                <a:schemeClr val="accent2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5490" y="1467492"/>
            <a:ext cx="11138302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2.	Warunkiem przyznania pomocy na podstawie przepisów § 13z rozporządzenia jest:</a:t>
            </a:r>
          </a:p>
          <a:p>
            <a:pPr marL="555625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oświadczenie producenta rolnego o zagrożeniu utraty płynności finansowej </a:t>
            </a:r>
            <a:r>
              <a:rPr lang="pl-PL" dirty="0"/>
              <a:t>w związku z ograniczeniami na rynku rolnym w związku z epidemią COVID-19 oraz niewypłaceniem pomocy, o której mowa w § 13v ust. 1</a:t>
            </a:r>
          </a:p>
          <a:p>
            <a:pPr marL="555625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złożenie wniosku </a:t>
            </a:r>
            <a:r>
              <a:rPr lang="pl-PL" dirty="0"/>
              <a:t>o udzielenie pomocy, o której mowa w § 13v ust. 1 (Susza 2019) </a:t>
            </a:r>
            <a:r>
              <a:rPr lang="pl-PL" b="1" dirty="0"/>
              <a:t>i nie otrzymanie tej pomocy ze względu na wyczerpanie limitu krajowego pomocy de minimis w rolnictwie</a:t>
            </a:r>
            <a:r>
              <a:rPr lang="pl-PL" dirty="0"/>
              <a:t> – wymagane aby istniała sprawa administracyjna będąca przedmiotem wycofania.</a:t>
            </a:r>
            <a:r>
              <a:rPr lang="pl-PL" b="1" dirty="0"/>
              <a:t> </a:t>
            </a:r>
          </a:p>
          <a:p>
            <a:pPr marL="555625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/>
              <a:t>złożenie oświadczenia o zrzeczeniu się prawa do pomocy, o której mowa w § 13v ust. 1 (umorzenie postępowania – oświadczenie jest elementem wniosku „Susza 2019 COVID-19”.</a:t>
            </a:r>
          </a:p>
          <a:p>
            <a:pPr marL="555625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wysokość pomocy </a:t>
            </a:r>
            <a:r>
              <a:rPr lang="pl-PL" dirty="0"/>
              <a:t>będzie ustalana w taki sam sposób jak dla pomocy „Susza 2019 – pomoc de minimis”, czyli jakby została udzielona na dotychczasowych zasadach (w tym z uwzględnieniem dostępnego na dzień wydawania decyzji limitu indywidualnego pomocy de minimis).</a:t>
            </a:r>
            <a:endParaRPr lang="pl-PL" b="1" dirty="0"/>
          </a:p>
          <a:p>
            <a:pPr marL="555625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/>
              <a:t>przyznawana </a:t>
            </a:r>
            <a:r>
              <a:rPr lang="pl-PL" b="1" dirty="0"/>
              <a:t>pomoc nie będzie pomocą de minimis, i nie będzie w związku z tym zaliczana limitu krajowego ani do limitów indywidualnych pomocy de minimis – będzie pomocą publiczną COVID-19</a:t>
            </a:r>
            <a:r>
              <a:rPr lang="pl-PL" dirty="0"/>
              <a:t>.</a:t>
            </a:r>
          </a:p>
          <a:p>
            <a:pPr marL="555625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l-PL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80" y="5491848"/>
            <a:ext cx="302387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1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32" y="2626838"/>
            <a:ext cx="9550736" cy="19058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7" y="244377"/>
            <a:ext cx="2659352" cy="66143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xmlns="" id="{4B999EF7-3238-448A-A7FE-663222B98A95}"/>
              </a:ext>
            </a:extLst>
          </p:cNvPr>
          <p:cNvSpPr txBox="1">
            <a:spLocks/>
          </p:cNvSpPr>
          <p:nvPr/>
        </p:nvSpPr>
        <p:spPr>
          <a:xfrm>
            <a:off x="148758" y="249127"/>
            <a:ext cx="8452668" cy="11243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l-PL" b="1" dirty="0">
                <a:solidFill>
                  <a:srgbClr val="36368E"/>
                </a:solidFill>
              </a:rPr>
              <a:t>Pomoc Krajowa</a:t>
            </a:r>
            <a:br>
              <a:rPr lang="pl-PL" b="1" dirty="0">
                <a:solidFill>
                  <a:srgbClr val="36368E"/>
                </a:solidFill>
              </a:rPr>
            </a:br>
            <a:r>
              <a:rPr lang="pl-PL" sz="3200" b="1" i="1" dirty="0">
                <a:solidFill>
                  <a:schemeClr val="accent2"/>
                </a:solidFill>
              </a:rPr>
              <a:t>susza 2019 r. – pomoc de minimis kontynuacja</a:t>
            </a:r>
          </a:p>
          <a:p>
            <a:pPr algn="l">
              <a:lnSpc>
                <a:spcPct val="110000"/>
              </a:lnSpc>
            </a:pPr>
            <a:endParaRPr lang="pl-PL" sz="3200" b="1" i="1" dirty="0">
              <a:solidFill>
                <a:schemeClr val="accent2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48757" y="1352046"/>
            <a:ext cx="11414761" cy="4496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3.	Szczególne zadania dla BP w ramach obsługi wniosków:</a:t>
            </a:r>
          </a:p>
          <a:p>
            <a:pPr marL="719138" indent="-365125">
              <a:lnSpc>
                <a:spcPct val="110000"/>
              </a:lnSpc>
            </a:pPr>
            <a:r>
              <a:rPr lang="pl-PL" dirty="0"/>
              <a:t>a.	przy rejestracji wniosków w RDM należy pamiętać o podawaniu kwoty wnioskowanej zgodnie z danymi wycofanej sprawy – </a:t>
            </a:r>
            <a:r>
              <a:rPr lang="pl-PL" b="1" dirty="0"/>
              <a:t>bieżące dane są niezbędne do monitorowania i raportowania</a:t>
            </a:r>
            <a:r>
              <a:rPr lang="pl-PL" dirty="0"/>
              <a:t>.</a:t>
            </a:r>
          </a:p>
          <a:p>
            <a:pPr marL="719138" indent="-365125">
              <a:lnSpc>
                <a:spcPct val="110000"/>
              </a:lnSpc>
              <a:buAutoNum type="alphaLcPeriod" startAt="2"/>
            </a:pPr>
            <a:r>
              <a:rPr lang="pl-PL" dirty="0"/>
              <a:t>zachowanie kolejności obsługi wniosków,</a:t>
            </a:r>
            <a:endParaRPr lang="pl-PL" b="1" dirty="0"/>
          </a:p>
          <a:p>
            <a:pPr marL="898525" indent="-1778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rejestracja sprawy w RDM </a:t>
            </a:r>
            <a:r>
              <a:rPr lang="pl-PL" dirty="0"/>
              <a:t>(kwota wnioskowana, dane beneficjenta),</a:t>
            </a:r>
          </a:p>
          <a:p>
            <a:pPr marL="898525" indent="-1778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obsługa oświadczenia </a:t>
            </a:r>
            <a:r>
              <a:rPr lang="pl-PL" b="1" dirty="0" err="1"/>
              <a:t>ws</a:t>
            </a:r>
            <a:r>
              <a:rPr lang="pl-PL" b="1" dirty="0"/>
              <a:t>. wycofania</a:t>
            </a:r>
            <a:r>
              <a:rPr lang="pl-PL" dirty="0"/>
              <a:t> wcześniej złożonego wniosku,</a:t>
            </a:r>
          </a:p>
          <a:p>
            <a:pPr marL="898525" indent="-1778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kontynuacja obsługi</a:t>
            </a:r>
            <a:r>
              <a:rPr lang="pl-PL" dirty="0"/>
              <a:t> wniosku Susza 2019 COVID-19 (dane o wnioskowanej pomocy pobieramy z nieobsłużonego ze względu na brak limitu krajowego de minimis w rolnictwie wniosku Susza 2019 – pomoc de minimis).</a:t>
            </a:r>
          </a:p>
          <a:p>
            <a:pPr marL="719138" indent="-365125">
              <a:lnSpc>
                <a:spcPct val="110000"/>
              </a:lnSpc>
              <a:buAutoNum type="alphaLcPeriod" startAt="3"/>
            </a:pPr>
            <a:r>
              <a:rPr lang="pl-PL" dirty="0"/>
              <a:t>aktualizacja danych o </a:t>
            </a:r>
            <a:r>
              <a:rPr lang="pl-PL" b="1" dirty="0"/>
              <a:t>bieżącym rachunku bankowym</a:t>
            </a:r>
            <a:r>
              <a:rPr lang="pl-PL" dirty="0"/>
              <a:t>,</a:t>
            </a:r>
          </a:p>
          <a:p>
            <a:pPr marL="719138" indent="-365125">
              <a:lnSpc>
                <a:spcPct val="110000"/>
              </a:lnSpc>
              <a:buAutoNum type="alphaLcPeriod" startAt="3"/>
            </a:pPr>
            <a:r>
              <a:rPr lang="pl-PL" dirty="0"/>
              <a:t>aktualizacja danych o pomocy de minimis jaką otrzymał wnioskodawca (lata podatkowe 202, 2019, 2018).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AutoNum type="arabicPeriod" startAt="4"/>
            </a:pPr>
            <a:r>
              <a:rPr lang="pl-PL" dirty="0"/>
              <a:t>Informacja dla beneficjentów – zalecane bez kosztowe metody przekazywania informacji (telefon, e-mail, wykorzystanie innych metod indywidualnej komunikacji). Konieczne dotarcie do beneficjentów których wnioski de minimis nie zostały obsłużone.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DED3386-4B48-4015-9878-202A39720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80" y="5491848"/>
            <a:ext cx="302387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6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32" y="2626838"/>
            <a:ext cx="9550736" cy="19058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7" y="244377"/>
            <a:ext cx="2659352" cy="66143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xmlns="" id="{4B999EF7-3238-448A-A7FE-663222B98A95}"/>
              </a:ext>
            </a:extLst>
          </p:cNvPr>
          <p:cNvSpPr txBox="1">
            <a:spLocks/>
          </p:cNvSpPr>
          <p:nvPr/>
        </p:nvSpPr>
        <p:spPr>
          <a:xfrm>
            <a:off x="148758" y="249127"/>
            <a:ext cx="8452668" cy="11243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l-PL" b="1" dirty="0">
                <a:solidFill>
                  <a:srgbClr val="36368E"/>
                </a:solidFill>
              </a:rPr>
              <a:t>Pomoc Krajowa</a:t>
            </a:r>
            <a:br>
              <a:rPr lang="pl-PL" b="1" dirty="0">
                <a:solidFill>
                  <a:srgbClr val="36368E"/>
                </a:solidFill>
              </a:rPr>
            </a:br>
            <a:r>
              <a:rPr lang="pl-PL" sz="3200" b="1" i="1" dirty="0">
                <a:solidFill>
                  <a:schemeClr val="accent2"/>
                </a:solidFill>
              </a:rPr>
              <a:t>susza 2019 r. – pomoc de minimis kontynuacja</a:t>
            </a:r>
          </a:p>
          <a:p>
            <a:pPr algn="l">
              <a:lnSpc>
                <a:spcPct val="110000"/>
              </a:lnSpc>
            </a:pPr>
            <a:endParaRPr lang="pl-PL" sz="3200" b="1" i="1" dirty="0">
              <a:solidFill>
                <a:schemeClr val="accent2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48757" y="1238758"/>
            <a:ext cx="11414761" cy="4576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/>
              <a:t>Wyjaśnienia dotyczące wniosku: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l-PL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l-PL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dirty="0"/>
              <a:t>kwota pomocy z tytułu „prowadzenia działalności w zakresie produkcji podstawowej produktów rolnych” łącznie z Susza 2019 COVID-19 nie może przekroczyć 100 tys. EURO. Pomoc w zł jeżeli nie podano w decyzji,  przeliczamy zgodnie z kursem na dzień wydania decyzji/podpisania umowy (przepisy o postępowaniu w sprawach pomocy publicznej),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dirty="0"/>
              <a:t>dane o programach (nazwy i identyfikacja) zaliczanych do wsparcia COVID-19 - prowadzenia działalności w zakresie produkcji podstawowej produktów rolnych poda MRiRW. Dane będą dostępne co do zasady w SRPP (</a:t>
            </a:r>
            <a:r>
              <a:rPr lang="pl-PL" b="1" dirty="0"/>
              <a:t>Uwaga</a:t>
            </a:r>
            <a:r>
              <a:rPr lang="pl-PL" dirty="0"/>
              <a:t>: opóźnienie w raportowaniu 1 miesiąc),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dirty="0"/>
              <a:t>w oświadczeniu dotyczącym sytuacji rolnego jest </a:t>
            </a:r>
            <a:r>
              <a:rPr lang="pl-PL" b="1" dirty="0"/>
              <a:t>wypełniany tylko w pkt 1 lub tylko pkt 2</a:t>
            </a:r>
            <a:r>
              <a:rPr lang="pl-PL" dirty="0"/>
              <a:t>, zgodnie z danymi o wielkości przedsiębiorstwa z wniosku Susza 2019 – pomoc de minimis, jeżeli nie można odpowiedzieć tak </a:t>
            </a:r>
            <a:r>
              <a:rPr lang="pl-PL" dirty="0">
                <a:sym typeface="Wingdings" panose="05000000000000000000" pitchFamily="2" charset="2"/>
              </a:rPr>
              <a:t></a:t>
            </a:r>
            <a:r>
              <a:rPr lang="pl-PL" dirty="0"/>
              <a:t> pomoc nie może zostać przyznana (wymóg notyfikacji),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CFDCCE54-D5F4-4A80-81F9-2506174DD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966" y="1591648"/>
            <a:ext cx="8770116" cy="9456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0353DA1-170F-4AF0-BF10-4661A702BF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2780" y="5491848"/>
            <a:ext cx="302387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7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32" y="2626838"/>
            <a:ext cx="9550736" cy="19058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7" y="244377"/>
            <a:ext cx="2659352" cy="66143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xmlns="" id="{4B999EF7-3238-448A-A7FE-663222B98A95}"/>
              </a:ext>
            </a:extLst>
          </p:cNvPr>
          <p:cNvSpPr txBox="1">
            <a:spLocks/>
          </p:cNvSpPr>
          <p:nvPr/>
        </p:nvSpPr>
        <p:spPr>
          <a:xfrm>
            <a:off x="148758" y="249127"/>
            <a:ext cx="8452668" cy="11243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l-PL" b="1" dirty="0">
                <a:solidFill>
                  <a:srgbClr val="36368E"/>
                </a:solidFill>
              </a:rPr>
              <a:t>Pomoc Krajowa</a:t>
            </a:r>
            <a:br>
              <a:rPr lang="pl-PL" b="1" dirty="0">
                <a:solidFill>
                  <a:srgbClr val="36368E"/>
                </a:solidFill>
              </a:rPr>
            </a:br>
            <a:r>
              <a:rPr lang="pl-PL" sz="3200" b="1" i="1" dirty="0">
                <a:solidFill>
                  <a:schemeClr val="accent2"/>
                </a:solidFill>
              </a:rPr>
              <a:t>susza 2019 r. – pomoc de minimis kontynuacja</a:t>
            </a:r>
          </a:p>
          <a:p>
            <a:pPr algn="l">
              <a:lnSpc>
                <a:spcPct val="110000"/>
              </a:lnSpc>
            </a:pPr>
            <a:endParaRPr lang="pl-PL" sz="3200" b="1" i="1" dirty="0">
              <a:solidFill>
                <a:schemeClr val="accent2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48757" y="1408690"/>
            <a:ext cx="11414761" cy="190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/>
              <a:t>Wyjaśnienia dotyczące wniosku: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pl-PL" dirty="0"/>
              <a:t>do przyznania pomocy wiążące są dane z wniosku Susza 2019 – pomoc de minimis.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/>
              <a:t>Jeżeli są nieaktualne lub błędne, poprawę należy wnosić z wykorzystaniem formularza wniosku z 2019 r.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pl-PL" dirty="0"/>
              <a:t>decyzja notyfikacyjna KE jest dostępna tylko w języku angielskim. Ze względu na „szybka ścieżkę” państwa zrzekają się tekstów w języku narodowym.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393739C-AC5E-49DD-8B56-C3560F339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80" y="5491848"/>
            <a:ext cx="302387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0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32" y="2626838"/>
            <a:ext cx="9550736" cy="19058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7" y="244377"/>
            <a:ext cx="2659352" cy="66143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62308"/>
            <a:ext cx="1871476" cy="303277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xmlns="" id="{864CFCAE-FBB7-49AE-B96D-C82D2B3AE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853" y="1088564"/>
            <a:ext cx="9144000" cy="137564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5"/>
                </a:solidFill>
              </a:rPr>
              <a:t>Dziękuję za uwagę</a:t>
            </a:r>
            <a:endParaRPr lang="pl-PL" sz="4400" b="1" dirty="0">
              <a:solidFill>
                <a:schemeClr val="accent5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176DC71F-5775-49A4-AB87-97CA1306A0D3}"/>
              </a:ext>
            </a:extLst>
          </p:cNvPr>
          <p:cNvSpPr/>
          <p:nvPr/>
        </p:nvSpPr>
        <p:spPr>
          <a:xfrm>
            <a:off x="388619" y="4810716"/>
            <a:ext cx="11414761" cy="84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kanał informacyjny na portalu wewnętrznym ARiMR – </a:t>
            </a:r>
            <a:r>
              <a:rPr lang="pl-PL" b="1" dirty="0">
                <a:solidFill>
                  <a:srgbClr val="0070C0"/>
                </a:solidFill>
              </a:rPr>
              <a:t>DWK </a:t>
            </a:r>
            <a:r>
              <a:rPr lang="pl-PL" b="1" dirty="0">
                <a:solidFill>
                  <a:srgbClr val="0070C0"/>
                </a:solidFill>
                <a:sym typeface="Wingdings" panose="05000000000000000000" pitchFamily="2" charset="2"/>
              </a:rPr>
              <a:t> Ogólne  Susza 2019</a:t>
            </a:r>
            <a:r>
              <a:rPr lang="pl-PL" dirty="0">
                <a:sym typeface="Wingdings" panose="05000000000000000000" pitchFamily="2" charset="2"/>
              </a:rPr>
              <a:t> (taki sam jak dotychczas),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ym typeface="Wingdings" panose="05000000000000000000" pitchFamily="2" charset="2"/>
              </a:rPr>
              <a:t>pytania za pośrednictwem koordynatorów na adres: </a:t>
            </a:r>
            <a:r>
              <a:rPr lang="pl-PL" b="1" dirty="0">
                <a:solidFill>
                  <a:srgbClr val="0070C0"/>
                </a:solidFill>
                <a:sym typeface="Wingdings" panose="05000000000000000000" pitchFamily="2" charset="2"/>
              </a:rPr>
              <a:t>pomoc_kleskowa@arimr.gov.pl</a:t>
            </a:r>
            <a:r>
              <a:rPr lang="pl-PL" dirty="0">
                <a:sym typeface="Wingdings" panose="05000000000000000000" pitchFamily="2" charset="2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6351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_dlc_DocId xmlns="39f7c1c4-9d1a-4107-9192-b1bcec9d9d0b">4AUVVSWN3CTX-1077491892-1182</_dlc_DocId>
    <_dlc_DocIdUrl xmlns="39f7c1c4-9d1a-4107-9192-b1bcec9d9d0b">
      <Url>https://portalarimr.arimr.gov.pl/Departamenty/DWK/_layouts/15/DocIdRedir.aspx?ID=4AUVVSWN3CTX-1077491892-1182</Url>
      <Description>4AUVVSWN3CTX-1077491892-1182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7B62EFD7594D40807704E41586F5B1" ma:contentTypeVersion="6" ma:contentTypeDescription="Utwórz nowy dokument." ma:contentTypeScope="" ma:versionID="b846da32ed40cbf5f0b31417f4129d78">
  <xsd:schema xmlns:xsd="http://www.w3.org/2001/XMLSchema" xmlns:xs="http://www.w3.org/2001/XMLSchema" xmlns:p="http://schemas.microsoft.com/office/2006/metadata/properties" xmlns:ns1="http://schemas.microsoft.com/sharepoint/v3" xmlns:ns2="39f7c1c4-9d1a-4107-9192-b1bcec9d9d0b" targetNamespace="http://schemas.microsoft.com/office/2006/metadata/properties" ma:root="true" ma:fieldsID="04ad37f4e42d1bd6d768341a089ce9f2" ns1:_="" ns2:_="">
    <xsd:import namespace="http://schemas.microsoft.com/sharepoint/v3"/>
    <xsd:import namespace="39f7c1c4-9d1a-4107-9192-b1bcec9d9d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Ocena (0-5)" ma:decimals="2" ma:description="Średnia wartość wszystkich przesłanych ocen" ma:internalName="AverageRating" ma:readOnly="true">
      <xsd:simpleType>
        <xsd:restriction base="dms:Number"/>
      </xsd:simpleType>
    </xsd:element>
    <xsd:element name="RatingCount" ma:index="12" nillable="true" ma:displayName="Liczba ocen" ma:decimals="0" ma:description="Liczba przesłanych ocen" ma:internalName="RatingCount" ma:readOnly="true">
      <xsd:simpleType>
        <xsd:restriction base="dms:Number"/>
      </xsd:simpleType>
    </xsd:element>
    <xsd:element name="RatedBy" ma:index="13" nillable="true" ma:displayName="Ocenione przez" ma:description="Użytkownicy ocenili elemen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Oceny użytkownika" ma:description="Oceny użytkownika dla elementu" ma:hidden="true" ma:internalName="Ratings">
      <xsd:simpleType>
        <xsd:restriction base="dms:Note"/>
      </xsd:simpleType>
    </xsd:element>
    <xsd:element name="LikesCount" ma:index="15" nillable="true" ma:displayName="Liczba znaczników „lubię to”" ma:internalName="LikesCount">
      <xsd:simpleType>
        <xsd:restriction base="dms:Unknown"/>
      </xsd:simpleType>
    </xsd:element>
    <xsd:element name="LikedBy" ma:index="16" nillable="true" ma:displayName="Lubiane przez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7c1c4-9d1a-4107-9192-b1bcec9d9d0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172419-339B-471E-B612-28AE314A38F8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39f7c1c4-9d1a-4107-9192-b1bcec9d9d0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15894E-8248-48D6-8421-4BF07F82A2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869CA9-D89B-46A5-ABAF-93C830A564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f7c1c4-9d1a-4107-9192-b1bcec9d9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79B8A83-3DB2-4B39-AD99-126FE0152D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778</Words>
  <Application>Microsoft Office PowerPoint</Application>
  <PresentationFormat>Panoramiczny</PresentationFormat>
  <Paragraphs>195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Motyw pakietu Office</vt:lpstr>
      <vt:lpstr>Pomoc Krajowa   Susza 2019 – COVID-19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Kubat Artur</dc:creator>
  <cp:lastModifiedBy>Windows User</cp:lastModifiedBy>
  <cp:revision>161</cp:revision>
  <cp:lastPrinted>2020-07-24T15:01:12Z</cp:lastPrinted>
  <dcterms:created xsi:type="dcterms:W3CDTF">2019-01-17T05:57:21Z</dcterms:created>
  <dcterms:modified xsi:type="dcterms:W3CDTF">2020-08-18T07:05:48Z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0x010100817B62EFD7594D40807704E41586F5B1</vt:lpwstr>
  </property>
  <property fmtid="{D5CDD505-2E9C-101B-9397-08002B2CF9AE}" pid="3" name="_dlc_DocIdItemGuid">
    <vt:lpwstr>b9c2ad58-c664-44c9-9d04-1e5dc87994d7</vt:lpwstr>
  </property>
</Properties>
</file>