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312" r:id="rId3"/>
    <p:sldId id="313" r:id="rId4"/>
    <p:sldId id="314" r:id="rId5"/>
    <p:sldId id="315" r:id="rId6"/>
    <p:sldId id="257" r:id="rId7"/>
    <p:sldId id="300" r:id="rId8"/>
    <p:sldId id="294" r:id="rId9"/>
    <p:sldId id="295" r:id="rId10"/>
    <p:sldId id="297" r:id="rId11"/>
    <p:sldId id="298" r:id="rId12"/>
    <p:sldId id="301" r:id="rId13"/>
    <p:sldId id="302" r:id="rId14"/>
    <p:sldId id="303" r:id="rId15"/>
    <p:sldId id="304" r:id="rId16"/>
    <p:sldId id="306" r:id="rId17"/>
    <p:sldId id="308" r:id="rId18"/>
    <p:sldId id="299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 Olszewska" initials="EO" lastIdx="1" clrIdx="0">
    <p:extLst>
      <p:ext uri="{19B8F6BF-5375-455C-9EA6-DF929625EA0E}">
        <p15:presenceInfo xmlns:p15="http://schemas.microsoft.com/office/powerpoint/2012/main" userId="S-1-5-21-3428622206-2390745284-4050228084-57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964DD-92A7-4525-B743-2ACCB0018B5B}" type="datetimeFigureOut">
              <a:rPr lang="pl-PL" smtClean="0"/>
              <a:t>2021-08-18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03DCA-9973-4497-8BDB-804A473E0E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9072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03DCA-9973-4497-8BDB-804A473E0EF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680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F18A-42AA-4082-81D8-C9B3114E384A}" type="datetime1">
              <a:rPr lang="pl-PL" smtClean="0"/>
              <a:t>2021-08-18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8FC-9664-4956-9AE2-7862B75EF64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1841-54AF-4805-B220-C47460DE7A63}" type="datetime1">
              <a:rPr lang="pl-PL" smtClean="0"/>
              <a:t>2021-08-18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8FC-9664-4956-9AE2-7862B75EF64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A646-21DD-4470-A2EA-8CD6A303F913}" type="datetime1">
              <a:rPr lang="pl-PL" smtClean="0"/>
              <a:t>2021-08-18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8FC-9664-4956-9AE2-7862B75EF64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31BF-FF0E-4093-9F89-62C7792BF3CA}" type="datetime1">
              <a:rPr lang="pl-PL" smtClean="0"/>
              <a:t>2021-08-18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8FC-9664-4956-9AE2-7862B75EF64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B81D-CAD4-4AD2-BE0A-E11EE8F06F55}" type="datetime1">
              <a:rPr lang="pl-PL" smtClean="0"/>
              <a:t>2021-08-18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8FC-9664-4956-9AE2-7862B75EF64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6B0D-CE9E-4C98-90A5-778A9295269D}" type="datetime1">
              <a:rPr lang="pl-PL" smtClean="0"/>
              <a:t>2021-08-18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8FC-9664-4956-9AE2-7862B75EF64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22AFE-1889-4FC1-B969-59AF6CCC6341}" type="datetime1">
              <a:rPr lang="pl-PL" smtClean="0"/>
              <a:t>2021-08-18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8FC-9664-4956-9AE2-7862B75EF64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DA4B-F531-4462-80CD-BEB95FFD7A49}" type="datetime1">
              <a:rPr lang="pl-PL" smtClean="0"/>
              <a:t>2021-08-18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8FC-9664-4956-9AE2-7862B75EF64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E423-1231-4116-8824-F317107AC24B}" type="datetime1">
              <a:rPr lang="pl-PL" smtClean="0"/>
              <a:t>2021-08-18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8FC-9664-4956-9AE2-7862B75EF64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79AA-67F4-4B3C-B21F-2E85E6C36EE7}" type="datetime1">
              <a:rPr lang="pl-PL" smtClean="0"/>
              <a:t>2021-08-18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8FC-9664-4956-9AE2-7862B75EF64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DB31-3A9C-4CD6-BB93-677A38918BA4}" type="datetime1">
              <a:rPr lang="pl-PL" smtClean="0"/>
              <a:t>2021-08-18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8FC-9664-4956-9AE2-7862B75EF64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8DBC2-79BC-4919-9A31-2519D710F162}" type="datetime1">
              <a:rPr lang="pl-PL" smtClean="0"/>
              <a:t>2021-08-18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098FC-9664-4956-9AE2-7862B75EF64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81868F7E-FE4E-491E-835B-5B52D12528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4" b="16250"/>
          <a:stretch/>
        </p:blipFill>
        <p:spPr>
          <a:xfrm>
            <a:off x="253556" y="692696"/>
            <a:ext cx="8498778" cy="580166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266429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l"/>
            <a:r>
              <a:rPr lang="pl-PL" altLang="pl-PL" sz="2500" b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pl-PL" altLang="pl-PL" sz="2500" b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altLang="pl-PL" sz="2500" b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pl-PL" altLang="pl-PL" sz="2500" b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altLang="pl-PL" sz="2500" b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pl-PL" altLang="pl-PL" sz="2500" b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altLang="pl-PL" sz="2500" b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pl-PL" altLang="pl-PL" sz="2500" b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altLang="pl-PL" sz="2500" b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pl-PL" altLang="pl-PL" sz="2500" b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altLang="pl-PL" sz="4000" b="1" i="1" kern="0" dirty="0" err="1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Bioasekuracja</a:t>
            </a:r>
            <a:r>
              <a:rPr lang="pl-PL" altLang="pl-PL" sz="4000" b="1" i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w </a:t>
            </a:r>
            <a:br>
              <a:rPr lang="pl-PL" altLang="pl-PL" sz="4000" b="1" i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altLang="pl-PL" sz="4000" b="1" i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gospodarstwach </a:t>
            </a:r>
            <a:br>
              <a:rPr lang="pl-PL" altLang="pl-PL" sz="4000" b="1" i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altLang="pl-PL" sz="4000" b="1" i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utrzymujących drób </a:t>
            </a:r>
            <a:r>
              <a:rPr lang="en-US" altLang="pl-PL" sz="4000" b="1" i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pl-PL" sz="4000" b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altLang="pl-PL" sz="4000" b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altLang="pl-PL" sz="2200" b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pl-PL" altLang="pl-PL" sz="2200" b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pl-PL" altLang="pl-PL" sz="2200" b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pl-PL" altLang="pl-PL" sz="2200" b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pl-PL" altLang="pl-PL" sz="2200" b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pl-PL" altLang="pl-PL" sz="2200" b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pl-PL" altLang="pl-PL" sz="2200" b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pl-PL" altLang="pl-PL" sz="2200" b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pl-PL" altLang="pl-PL" sz="2200" b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pl-PL" altLang="pl-PL" sz="2200" b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pl-PL" altLang="pl-PL" sz="2200" b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pl-PL" altLang="pl-PL" sz="2200" b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pl-PL" altLang="pl-PL" sz="2200" b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pl-PL" altLang="pl-PL" sz="2200" b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pl-PL" altLang="pl-PL" sz="2200" b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pl-PL" altLang="pl-PL" sz="2200" b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pl-PL" altLang="pl-PL" sz="2200" b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pl-PL" altLang="pl-PL" sz="2200" b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pl-PL" altLang="pl-PL" sz="2200" b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pl-PL" altLang="pl-PL" sz="2200" b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pl-PL" altLang="pl-PL" sz="2200" b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pl-PL" altLang="pl-PL" sz="2200" b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pl-PL" altLang="pl-PL" sz="1600" b="1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Główny Inspektorat Weterynarii</a:t>
            </a:r>
            <a:r>
              <a:rPr lang="pl-PL" altLang="pl-PL" sz="1600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pl-PL" altLang="pl-PL" sz="1600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pl-PL" altLang="pl-PL" sz="1600" kern="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             19.08.</a:t>
            </a:r>
            <a:r>
              <a:rPr lang="pl-PL" altLang="pl-PL" sz="1600" kern="0" dirty="0">
                <a:solidFill>
                  <a:srgbClr val="EEECE1">
                    <a:lumMod val="25000"/>
                  </a:srgbClr>
                </a:solidFill>
                <a:latin typeface="Bookman Old Style" panose="02050604050505020204" pitchFamily="18" charset="0"/>
              </a:rPr>
              <a:t>2021 r.</a:t>
            </a:r>
            <a:endParaRPr lang="pl-PL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8376" y="784274"/>
            <a:ext cx="8147248" cy="5289451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pl-PL" sz="1800" dirty="0" smtClean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gospodarstwach utrzymujących drób, prowadzących </a:t>
            </a:r>
            <a:r>
              <a:rPr lang="pl-PL" sz="18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działalność nadzorowaną</a:t>
            </a:r>
            <a: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 której mowa w art. 1 pkt 1 lit. n ustawy o ochronie zdrowia zwierząt oraz zwalczaniu chorób zakaźnych zwierząt, </a:t>
            </a:r>
            <a:r>
              <a:rPr lang="pl-PL" sz="18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dodatkowo nakazuje się</a:t>
            </a:r>
            <a: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50000"/>
              </a:lnSpc>
              <a:buFont typeface="Helvetica" panose="020B0604020202020204" pitchFamily="34" charset="0"/>
              <a:buAutoNum type="alphaLcParenR"/>
            </a:pPr>
            <a:r>
              <a:rPr lang="pl-PL" sz="180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wyposażenie gospodarstwa w maty dezynfekcyjne w liczbie zapewniającej możliwość ich wyłożenia przed wejściami i wyjściami z budynków inwentarskich, w których jest utrzymywany drób - w przypadku ferm, w których drób jest utrzymywany w systemie </a:t>
            </a:r>
            <a:r>
              <a:rPr lang="pl-PL" sz="1800" u="none" strike="noStrike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bezwybiegowym</a:t>
            </a:r>
            <a:r>
              <a:rPr lang="pl-PL" sz="180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przy czym szerokość mat powinna być nie mniejsza niż szerokość danego wejścia lub wyjścia a długość nie mniejsza niż 1 m lub innych skutecznych rozwiązań technicznych pozwalających na oczyszczanie i odkażanie obuwia przed wejściami do budynków, w których utrzymywany jest drób,</a:t>
            </a:r>
          </a:p>
          <a:p>
            <a:pPr>
              <a:buFont typeface="Wingdings" panose="05000000000000000000" pitchFamily="2" charset="2"/>
              <a:buChar char="q"/>
            </a:pPr>
            <a:endParaRPr lang="pl-PL" sz="1800" u="none" strike="noStrike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8FC-9664-4956-9AE2-7862B75EF644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0827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92696"/>
            <a:ext cx="8075240" cy="543346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C.D.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800" dirty="0" smtClean="0"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b</a:t>
            </a:r>
            <a:r>
              <a:rPr lang="pl-PL" sz="1800" dirty="0"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) </a:t>
            </a:r>
            <a:r>
              <a:rPr lang="pl-PL" sz="180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stosowanie przez osoby wchodzące do budynków, w których jest utrzymywany drób, środków bezpieczeństwa biologicznego i ochrony osobistej, w tym odzieży ochronnej oraz obuwia ochronnego, przeznaczonych do użytku wyłącznie w danym budynku,</a:t>
            </a:r>
          </a:p>
          <a:p>
            <a:pPr marL="0" lv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l-PL" sz="1800" u="none" strike="noStrike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c) stosowanie przez osoby wchodzące do budynków, w których jest utrzymywany drób, oczyszczania i dezynfekcji obuwia,</a:t>
            </a:r>
            <a:endParaRPr lang="pl-PL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l-PL" sz="18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d) </a:t>
            </a:r>
            <a:r>
              <a:rPr lang="pl-PL" sz="180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oczyszczanie i odkażanie sprzętu i narzędzi używanych do obsługi drobiu przed każdym ich użyciem lub jeśli są używane wyłącznie w danym budynku, minimum raz dziennie, </a:t>
            </a:r>
          </a:p>
          <a:p>
            <a:pPr marL="0" lv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l-PL" sz="1800" u="none" strike="noStrike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e) prowadzenie i przechowywanie w gospodarstwie dokumentacji zakupu, przyjęcia i rozchodu środków dezynfekcyjnych, wykonywania czynności deratyzacji i dezynfekcji, przekazania padłych zwierząt do utylizacji,</a:t>
            </a:r>
            <a:endParaRPr lang="pl-PL" sz="1800" u="none" strike="noStrike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u="none" strike="noStrike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7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8FC-9664-4956-9AE2-7862B75EF644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8468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B0B0EF4-1C74-48BB-8F03-CD3861E87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800" b="1" dirty="0">
                <a:latin typeface="Cambria" panose="02040503050406030204" pitchFamily="18" charset="0"/>
                <a:ea typeface="Cambria" panose="02040503050406030204" pitchFamily="18" charset="0"/>
              </a:rPr>
              <a:t>C.D.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pl-PL" sz="1800" u="none" strike="noStrike" dirty="0" smtClean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l-PL" sz="1800" u="none" strike="noStrike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) wdrożenie procedur zapobiegania przedostawaniu się dzikiego ptactwa do kurników i miejsc przechowywania paszy i ściółki oraz przeprowadzania deratyzacji i dezynsekcji,</a:t>
            </a:r>
            <a:endParaRPr lang="pl-PL" sz="1800" u="none" strike="noStrike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1000"/>
              </a:spcAft>
              <a:buNone/>
              <a:tabLst>
                <a:tab pos="540385" algn="l"/>
              </a:tabLst>
            </a:pPr>
            <a:r>
              <a:rPr lang="pl-PL" sz="1800" u="none" strike="noStrike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g) prowadzenie rejestru środków transportu do przewozu drobiu, jaj, paszy lub produktów ubocznych pochodzenia zwierzęcego w rozumieniu art. 3 pkt 1 w związku z art. 2 ust. 2 rozporządzenia Parlamentu Europejskiego i Rady (WE) nr 1069/2009 </a:t>
            </a:r>
            <a:r>
              <a:rPr lang="pl-PL" sz="1800" u="none" strike="noStrike" dirty="0" smtClean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wjeżdżających </a:t>
            </a:r>
            <a:r>
              <a:rPr lang="pl-PL" sz="1800" u="none" strike="noStrike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na teren gospodarstwa oraz rejestru wejść osób do pomieszczeń, w których są utrzymywany jest drób</a:t>
            </a:r>
            <a:r>
              <a:rPr lang="pl-PL" sz="1800" u="none" strike="noStrike" dirty="0" smtClean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</a:t>
            </a:r>
          </a:p>
          <a:p>
            <a:pPr marL="0" lvl="0" indent="0" algn="just">
              <a:lnSpc>
                <a:spcPct val="150000"/>
              </a:lnSpc>
              <a:spcAft>
                <a:spcPts val="1000"/>
              </a:spcAft>
              <a:buNone/>
              <a:tabLst>
                <a:tab pos="540385" algn="l"/>
              </a:tabLst>
            </a:pPr>
            <a:r>
              <a:rPr lang="pl-PL" sz="18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h) wyposażenie gospodarstwa w przeznaczony wyłącznie do własnego użytku kontener/pomieszczenie przeznaczone do przetrzymywania zwłok drobiu padłego, zabezpieczone przed gryzoniami, zwierzętami domowymi i dzikimi,</a:t>
            </a:r>
          </a:p>
          <a:p>
            <a:pPr marL="0" lvl="0" indent="0" algn="just">
              <a:lnSpc>
                <a:spcPct val="150000"/>
              </a:lnSpc>
              <a:spcAft>
                <a:spcPts val="1000"/>
              </a:spcAft>
              <a:buNone/>
              <a:tabLst>
                <a:tab pos="540385" algn="l"/>
              </a:tabLst>
            </a:pPr>
            <a:endParaRPr lang="pl-PL" sz="1800" u="none" strike="noStrike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00CD0895-57A1-4715-9EE5-F655B903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8FC-9664-4956-9AE2-7862B75EF644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1921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E3A2367-FC97-42DA-BA6C-001BE1E76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pl-PL" sz="1800" dirty="0" smtClean="0">
                <a:latin typeface="Helvetica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pl-PL" sz="1800" u="none" strike="noStrike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) usuwanie padłego drobiu do kontenera / pomieszczenia przeznaczonego do przetrzymywania zwłok padłego drobiu min raz dziennie,</a:t>
            </a:r>
            <a:endParaRPr lang="pl-PL" sz="1800" u="none" strike="noStrike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pl-PL" sz="18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j</a:t>
            </a:r>
            <a:r>
              <a:rPr lang="pl-PL" sz="180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) wyposażenie gospodarstwa w maty dezynfekcyjne w liczbie zapewniającej możliwość ich wyłożenia przed wjazdami i wyjazdami z gospodarstwa, albo wyposażenie wjazdów i wyjazdów z gospodarstwa w niecki dezynfekcyjne, przy czym szerokość mat albo niecek nie powinna być mniejsza niż szerokość wjazdów i wyjazdów, a długość – nie mniejsza niż obwód największego koła środka transportu wjeżdżającego lub wyjeżdżającego z tego gospodarstwa lub zastosowanie rozwiązań technicznych pozwalających na prowadzenie skutecznej dezynfekcji kół pojazdów</a:t>
            </a:r>
            <a:r>
              <a:rPr lang="pl-PL" sz="1800" u="none" strike="noStrike" dirty="0" smtClean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pl-PL" sz="18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k) wyposażenie gospodarstwa w zapas środków odkażających umożliwiający bieżącą dezynfekcję oraz utrzymywanie mat dezynfekcyjnych lub niecek dezynfekcyjnych w stanie zapewniającym skuteczność działania środka dezynfekcyjnego,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pl-PL" sz="1800" u="none" strike="noStrike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7182B371-D514-4FEA-A02D-C8945B3F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8FC-9664-4956-9AE2-7862B75EF644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8967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EE7C00B-F3F2-421D-B7F6-5FA4563DF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l-PL" sz="1800" dirty="0" smtClean="0">
                <a:latin typeface="Helvetica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pl-PL" sz="1800" u="none" strike="noStrike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) zabezpieczenie znajdujących się na terenie gospodarstwa zbiorników wodnych przed dostępem ptaków wolnożyjących,</a:t>
            </a:r>
            <a:endParaRPr lang="pl-PL" sz="1800" u="none" strike="noStrike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m) utrzymanie czystości i porządku wokół budynków inwentarskich oraz miejsc przetrzymywania paszy i ściółki, w szczególności poprzez regularne wykaszanie roślinności, uprzątanie pozostałości pasz i materiału ściółkowego, których pozostałości mogły być pozostawione podczas transportu z i do budynków, w których utrzymywany jest drób,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430B731A-2338-49EE-871A-270BD4406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8FC-9664-4956-9AE2-7862B75EF644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9180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FBBFF69-3866-4505-AD90-089C7BEE0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pl-PL" sz="1800" u="none" strike="noStrike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n) w przypadku gospodarstw utrzymujących więcej niż 350 sztuk drobiu średnio rocznie, posiadanie planu </a:t>
            </a:r>
            <a:r>
              <a:rPr lang="pl-PL" sz="1800" u="none" strike="noStrike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bioasekuracji</a:t>
            </a:r>
            <a:r>
              <a:rPr lang="pl-PL" sz="1800" u="none" strike="noStrike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gospodarstwa uwzględniającego profil produkcji, obejmującego co najmniej:</a:t>
            </a:r>
            <a:endParaRPr lang="pl-PL" sz="1800" u="none" strike="noStrike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pl-PL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ustanowienie „czystych” i „brudnych” stref dla pracowników takich jak przebieralnie, prysznice, jadalnie;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pl-PL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ustanowienie rozwiązań logistycznych dotyczących wprowadzania do gospodarstwa drobiu, pasz, materiału ściółkowego, materiałów pomocniczych oraz sprzętu i urządzeń wykorzystywanych w chowie i hodowli drobiu,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pl-PL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procedury czyszczenia i dezynfekcji pomieszczeń, środków transportu, wyposażenia i higieny personelu, 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pl-PL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procedury zwalczania szkodników,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"/>
            </a:pPr>
            <a:r>
              <a:rPr lang="pl-PL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zasady dotyczące żywności dla pracowników mających kontakt z drobiem, paszami lub ściółką,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C1B84BA0-7CCC-4872-8BCE-FBBFE5B77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8FC-9664-4956-9AE2-7862B75EF644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7592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B785417-F9AF-48AF-9122-64CE87CCC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pl-PL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zasady prowadzenia szkoleń podnoszących świadomość pracowników w gospodarstwie,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pl-PL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ustanowienie i przegląd rozwiązań logistycznych w celu zapewnienia właści­wego rozdzielenia poszczególnych stad drobiu oraz uniknięcia bezpośredniego lub pośredniego kontaktu drobiu z produktami ubocznymi pochodzenia zwierzęcego,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"/>
            </a:pPr>
            <a:r>
              <a:rPr lang="pl-PL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procedury i instrukcje dotyczące egzekwowania wymogów w zakresie </a:t>
            </a:r>
            <a:r>
              <a:rPr lang="pl-PL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bioasekuracji</a:t>
            </a:r>
            <a:r>
              <a:rPr lang="pl-PL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podczas prac budowlano - remontowych lub napraw w pomieszczeniach i budynkach,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-     zasady przeprowadzania audytów lub samooceny w celu prawidłowego    wdrażania planu </a:t>
            </a:r>
            <a:r>
              <a:rPr lang="pl-PL" sz="180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bioasekuracji</a:t>
            </a:r>
            <a: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6F31F442-1463-472E-8197-1F0557B3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8FC-9664-4956-9AE2-7862B75EF644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8686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3937BF9-2C4F-47DF-9B50-4A433B2DD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sz="1800" dirty="0" smtClean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Obowiązek zgłaszania przez dzierżawców lub zarządców obwodów </a:t>
            </a:r>
            <a: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łowieckich </a:t>
            </a:r>
            <a:r>
              <a:rPr lang="pl-PL" sz="1800" dirty="0" smtClean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organowi </a:t>
            </a:r>
            <a: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Inspekcji Weterynaryjnej albo najbliższemu podmiotowi świadczącemu usługi z zakresu medycyny weterynaryjnej przypadki zwiększonej śmiertelności dzikich ptaków.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l-PL" sz="1800" b="1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0DF07FEB-769D-4CD1-A6C1-843CD8C19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8FC-9664-4956-9AE2-7862B75EF644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421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2DB8B0B6-0F55-4295-BAAC-0A7089E36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8FC-9664-4956-9AE2-7862B75EF644}" type="slidenum">
              <a:rPr lang="pl-PL" smtClean="0"/>
              <a:t>18</a:t>
            </a:fld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6B2E7B0B-B1E1-428D-821C-5A7206AB6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1" b="7614"/>
          <a:stretch/>
        </p:blipFill>
        <p:spPr>
          <a:xfrm>
            <a:off x="395536" y="1196752"/>
            <a:ext cx="8229600" cy="4876973"/>
          </a:xfrm>
          <a:prstGeom prst="rect">
            <a:avLst/>
          </a:prstGeom>
        </p:spPr>
      </p:pic>
      <p:sp>
        <p:nvSpPr>
          <p:cNvPr id="6" name="pole tekstowe 2">
            <a:extLst>
              <a:ext uri="{FF2B5EF4-FFF2-40B4-BE49-F238E27FC236}">
                <a16:creationId xmlns:a16="http://schemas.microsoft.com/office/drawing/2014/main" xmlns="" id="{185D17DC-CE63-4B59-B48B-7AAD63E6B1DD}"/>
              </a:ext>
            </a:extLst>
          </p:cNvPr>
          <p:cNvSpPr txBox="1"/>
          <p:nvPr/>
        </p:nvSpPr>
        <p:spPr>
          <a:xfrm>
            <a:off x="2483768" y="479715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800" b="1" dirty="0">
                <a:solidFill>
                  <a:schemeClr val="bg1">
                    <a:lumMod val="95000"/>
                  </a:schemeClr>
                </a:solidFill>
                <a:latin typeface="Caladea" panose="02040503050406030204" pitchFamily="18" charset="-18"/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311124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3228D7C-98E2-45E0-AF6F-E3E183880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pl-PL" sz="2000" b="1" dirty="0" smtClean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Dane dotyczące s</a:t>
            </a:r>
            <a:r>
              <a:rPr lang="pl-PL" sz="2000" b="1" dirty="0" smtClean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ytuacji </a:t>
            </a:r>
            <a:r>
              <a:rPr lang="pl-PL" sz="20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epizootycznej HPAI na terytorium Polski w 2021r. w okresie 1 stycznia – 17 sierpnia.</a:t>
            </a:r>
            <a:endParaRPr lang="pl-P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34F68776-FFEE-40A2-80EC-D4FB5464C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704" y="1772816"/>
            <a:ext cx="6658591" cy="4137025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C70C28C3-50F0-4C95-85B5-1060E7322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8FC-9664-4956-9AE2-7862B75EF644}" type="slidenum">
              <a:rPr lang="pl-PL" smtClean="0"/>
              <a:t>2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259632" y="6021288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Ostatnie (339) ognisko HPAI potwierdzone 9 sierpnia 2021 r. w woj. mazowieckim, powiat żuromiński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65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3228D7C-98E2-45E0-AF6F-E3E183880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2218258"/>
          </a:xfrm>
        </p:spPr>
        <p:txBody>
          <a:bodyPr>
            <a:normAutofit/>
          </a:bodyPr>
          <a:lstStyle/>
          <a:p>
            <a:r>
              <a:rPr lang="pl-PL" sz="2000" b="1" dirty="0" smtClean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Obszary objęte ograniczeniami w związku z ogniskiem HPAI nr 2021/339 </a:t>
            </a:r>
            <a:endParaRPr lang="pl-P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C70C28C3-50F0-4C95-85B5-1060E7322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8FC-9664-4956-9AE2-7862B75EF644}" type="slidenum">
              <a:rPr lang="pl-PL" smtClean="0"/>
              <a:t>3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pl-PL" sz="2800" b="1" dirty="0" smtClean="0">
                <a:solidFill>
                  <a:srgbClr val="FF0000"/>
                </a:solidFill>
              </a:rPr>
              <a:t>Obszar zapowietrzony </a:t>
            </a:r>
            <a:r>
              <a:rPr lang="pl-PL" sz="2800" dirty="0" smtClean="0"/>
              <a:t>- do 3/09/2021 w powiecie </a:t>
            </a:r>
            <a:r>
              <a:rPr lang="pl-PL" sz="2800" b="1" dirty="0" smtClean="0">
                <a:solidFill>
                  <a:srgbClr val="FF0000"/>
                </a:solidFill>
              </a:rPr>
              <a:t>żuromińskim: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800" dirty="0"/>
              <a:t>m</a:t>
            </a:r>
            <a:r>
              <a:rPr lang="pl-PL" sz="2800" dirty="0" smtClean="0"/>
              <a:t>iejscowości: Karniszyn</a:t>
            </a:r>
            <a:r>
              <a:rPr lang="pl-PL" sz="2800" dirty="0"/>
              <a:t>, Karniszyn -Parcele, </a:t>
            </a:r>
            <a:r>
              <a:rPr lang="pl-PL" sz="2800" dirty="0" smtClean="0"/>
              <a:t>Sadłowo, Sadłowo </a:t>
            </a:r>
            <a:r>
              <a:rPr lang="pl-PL" sz="2800" dirty="0"/>
              <a:t>-Parcele, Strzeszewo w </a:t>
            </a:r>
            <a:r>
              <a:rPr lang="pl-PL" sz="2800" dirty="0" smtClean="0"/>
              <a:t>gminie Bieżuń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800" dirty="0" smtClean="0"/>
              <a:t>miejscowości Chamsk</a:t>
            </a:r>
            <a:r>
              <a:rPr lang="pl-PL" sz="2800" dirty="0"/>
              <a:t>, </a:t>
            </a:r>
            <a:r>
              <a:rPr lang="pl-PL" sz="2800" dirty="0" smtClean="0"/>
              <a:t>Młudzyn w gminie </a:t>
            </a:r>
            <a:r>
              <a:rPr lang="pl-PL" sz="2800" dirty="0"/>
              <a:t>Żuromin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/>
          <a:srcRect l="28738" t="43000" r="39762" b="5201"/>
          <a:stretch/>
        </p:blipFill>
        <p:spPr>
          <a:xfrm>
            <a:off x="5171728" y="4221088"/>
            <a:ext cx="256893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47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3228D7C-98E2-45E0-AF6F-E3E183880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2218258"/>
          </a:xfrm>
        </p:spPr>
        <p:txBody>
          <a:bodyPr>
            <a:normAutofit/>
          </a:bodyPr>
          <a:lstStyle/>
          <a:p>
            <a:r>
              <a:rPr lang="pl-PL" sz="2000" b="1" dirty="0" smtClean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Obszary objęte ograniczeniami w związku z ogniskiem HPAI nr 2021/339 </a:t>
            </a:r>
            <a:endParaRPr lang="pl-P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C70C28C3-50F0-4C95-85B5-1060E7322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8FC-9664-4956-9AE2-7862B75EF644}" type="slidenum">
              <a:rPr lang="pl-PL" smtClean="0"/>
              <a:t>4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pl-PL" sz="2800" b="1" dirty="0" smtClean="0">
                <a:solidFill>
                  <a:srgbClr val="0070C0"/>
                </a:solidFill>
              </a:rPr>
              <a:t>Obszar zagrożony</a:t>
            </a:r>
            <a:r>
              <a:rPr lang="pl-PL" sz="2800" dirty="0" smtClean="0">
                <a:solidFill>
                  <a:srgbClr val="0070C0"/>
                </a:solidFill>
              </a:rPr>
              <a:t> </a:t>
            </a:r>
            <a:r>
              <a:rPr lang="pl-PL" sz="2800" dirty="0" smtClean="0"/>
              <a:t>- do 12/09/2021 w powiecie mławskim i żuromińskim:</a:t>
            </a:r>
          </a:p>
          <a:p>
            <a:pPr marL="0" indent="0">
              <a:buNone/>
            </a:pPr>
            <a:r>
              <a:rPr lang="pl-PL" sz="2800" dirty="0" smtClean="0"/>
              <a:t>W </a:t>
            </a:r>
            <a:r>
              <a:rPr lang="pl-PL" sz="2800" dirty="0"/>
              <a:t>powiecie </a:t>
            </a:r>
            <a:r>
              <a:rPr lang="pl-PL" sz="2800" b="1" dirty="0">
                <a:solidFill>
                  <a:srgbClr val="0070C0"/>
                </a:solidFill>
              </a:rPr>
              <a:t>mławskim: </a:t>
            </a:r>
            <a:endParaRPr lang="pl-PL" sz="2800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2800" dirty="0" smtClean="0"/>
              <a:t>Zgliczyn-Glinki</a:t>
            </a:r>
            <a:r>
              <a:rPr lang="pl-PL" sz="2800" dirty="0"/>
              <a:t>, Zgliczyn </a:t>
            </a:r>
            <a:r>
              <a:rPr lang="pl-PL" sz="2800" dirty="0" smtClean="0"/>
              <a:t>Witowy w gm. Radzanów </a:t>
            </a:r>
            <a:endParaRPr lang="pl-PL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sz="2800" dirty="0"/>
              <a:t>Ługi, </a:t>
            </a:r>
            <a:r>
              <a:rPr lang="pl-PL" sz="2800" dirty="0" smtClean="0"/>
              <a:t>Słowikowo w gminie Szreńsk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/>
          <a:srcRect l="28738" t="43000" r="39762" b="5201"/>
          <a:stretch/>
        </p:blipFill>
        <p:spPr>
          <a:xfrm>
            <a:off x="6122548" y="3980086"/>
            <a:ext cx="256893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55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3228D7C-98E2-45E0-AF6F-E3E183880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2218258"/>
          </a:xfrm>
        </p:spPr>
        <p:txBody>
          <a:bodyPr>
            <a:normAutofit/>
          </a:bodyPr>
          <a:lstStyle/>
          <a:p>
            <a:r>
              <a:rPr lang="pl-PL" sz="2000" b="1" dirty="0" smtClean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Obszary objęte ograniczeniami w związku z ogniskiem HPAI nr 2021/339 </a:t>
            </a:r>
            <a:endParaRPr lang="pl-P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C70C28C3-50F0-4C95-85B5-1060E7322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8FC-9664-4956-9AE2-7862B75EF644}" type="slidenum">
              <a:rPr lang="pl-PL" smtClean="0"/>
              <a:t>5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281339"/>
          </a:xfrm>
        </p:spPr>
        <p:txBody>
          <a:bodyPr>
            <a:normAutofit lnSpcReduction="10000"/>
          </a:bodyPr>
          <a:lstStyle/>
          <a:p>
            <a:r>
              <a:rPr lang="pl-PL" sz="2000" b="1" dirty="0" smtClean="0">
                <a:solidFill>
                  <a:srgbClr val="0070C0"/>
                </a:solidFill>
              </a:rPr>
              <a:t>Obszar zagrożony </a:t>
            </a:r>
            <a:r>
              <a:rPr lang="pl-PL" sz="2000" dirty="0" smtClean="0"/>
              <a:t>- do 12/09/2021 w powiecie mławskim i żuromińskim:</a:t>
            </a:r>
          </a:p>
          <a:p>
            <a:pPr marL="0" indent="0">
              <a:buNone/>
            </a:pPr>
            <a:r>
              <a:rPr lang="pl-PL" sz="2000" dirty="0" smtClean="0"/>
              <a:t>W </a:t>
            </a:r>
            <a:r>
              <a:rPr lang="pl-PL" sz="2000" dirty="0"/>
              <a:t>powiecie </a:t>
            </a:r>
            <a:r>
              <a:rPr lang="pl-PL" sz="2000" b="1" dirty="0" smtClean="0">
                <a:solidFill>
                  <a:srgbClr val="0070C0"/>
                </a:solidFill>
              </a:rPr>
              <a:t>żuromińskim</a:t>
            </a:r>
            <a:r>
              <a:rPr lang="pl-PL" sz="2000" b="1" dirty="0">
                <a:solidFill>
                  <a:srgbClr val="0070C0"/>
                </a:solidFill>
              </a:rPr>
              <a:t>: </a:t>
            </a:r>
            <a:endParaRPr lang="pl-PL" sz="2000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 smtClean="0"/>
              <a:t>Kocewo</a:t>
            </a:r>
            <a:r>
              <a:rPr lang="pl-PL" sz="2000" dirty="0"/>
              <a:t>, Myślin, Dąbrówki, Mak, Władysławowo, Stanisławowo, Pozga, Bielawy Gołuskie, Gołuszyn, Dźwierzno, Kobyla Łąka, Sławęcin, Zgliczyn </a:t>
            </a:r>
            <a:r>
              <a:rPr lang="pl-PL" sz="2000" dirty="0" err="1"/>
              <a:t>Pobodzy</a:t>
            </a:r>
            <a:r>
              <a:rPr lang="pl-PL" sz="2000" dirty="0"/>
              <a:t>, Stawiszyn-Łaziska, Wilewo, Stawiszyn-Zwalewo, Wieluń-Zalesie, Pełki, Małocin, </a:t>
            </a:r>
            <a:r>
              <a:rPr lang="pl-PL" sz="2000" dirty="0" smtClean="0"/>
              <a:t>Trzaski w gm. Bieżuń i miasto Bieżuń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/>
              <a:t>Siemcichy, Chromakowo, Przeradz Mały, Przeradz Nowy, </a:t>
            </a:r>
            <a:r>
              <a:rPr lang="pl-PL" sz="2000" dirty="0" smtClean="0"/>
              <a:t>Przeradz Wielki</a:t>
            </a:r>
            <a:r>
              <a:rPr lang="pl-PL" sz="2000" dirty="0"/>
              <a:t>, Swojęcin, Mojnowo, Obręb, Parlin, Lutocin, Seroki, Zimolza, Elżbiecin, Felcyn, </a:t>
            </a:r>
            <a:r>
              <a:rPr lang="pl-PL" sz="2000" dirty="0" smtClean="0"/>
              <a:t>Jonne w gm. Lutocin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/>
              <a:t>Sokołowy Kąt, </a:t>
            </a:r>
            <a:r>
              <a:rPr lang="pl-PL" sz="2000" dirty="0" smtClean="0"/>
              <a:t>Siciarz w gm. Siemiątkowo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/>
              <a:t>Będzymin, Rzężawy, Kruszewo, Brudnice, Poniatowo, Wiadrowo, Dąbrowa, </a:t>
            </a:r>
            <a:r>
              <a:rPr lang="pl-PL" sz="2000" dirty="0" err="1"/>
              <a:t>Cierpigórz</a:t>
            </a:r>
            <a:r>
              <a:rPr lang="pl-PL" sz="2000" dirty="0"/>
              <a:t>, Franciszkowo, Olszewo, Kosewo, Dębsk, Kliczewo Małe, Kliczewo Duże, Wólka Kliczewska, Nowe Nadratowo, Stare Nadratowo, </a:t>
            </a:r>
            <a:r>
              <a:rPr lang="pl-PL" sz="2000" dirty="0" smtClean="0"/>
              <a:t>Sadowo w gm. Żuromin i miasto Żuromin </a:t>
            </a:r>
            <a:endParaRPr lang="pl-PL" sz="2000" dirty="0"/>
          </a:p>
          <a:p>
            <a:pPr>
              <a:buFont typeface="Wingdings" panose="05000000000000000000" pitchFamily="2" charset="2"/>
              <a:buChar char="ü"/>
            </a:pPr>
            <a:endParaRPr lang="pl-PL" sz="2000" dirty="0"/>
          </a:p>
          <a:p>
            <a:pPr>
              <a:buFont typeface="Wingdings" panose="05000000000000000000" pitchFamily="2" charset="2"/>
              <a:buChar char="ü"/>
            </a:pPr>
            <a:endParaRPr lang="pl-PL" sz="2000" dirty="0" smtClean="0"/>
          </a:p>
          <a:p>
            <a:pPr>
              <a:buFont typeface="Wingdings" panose="05000000000000000000" pitchFamily="2" charset="2"/>
              <a:buChar char="ü"/>
            </a:pPr>
            <a:endParaRPr lang="pl-PL" sz="2000" dirty="0" smtClean="0"/>
          </a:p>
          <a:p>
            <a:pPr>
              <a:buFont typeface="Wingdings" panose="05000000000000000000" pitchFamily="2" charset="2"/>
              <a:buChar char="ü"/>
            </a:pPr>
            <a:endParaRPr lang="pl-PL" sz="20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577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59880"/>
            <a:ext cx="8229600" cy="4685344"/>
          </a:xfrm>
        </p:spPr>
        <p:txBody>
          <a:bodyPr>
            <a:normAutofit fontScale="90000"/>
          </a:bodyPr>
          <a:lstStyle/>
          <a:p>
            <a:r>
              <a:rPr lang="pl-PL" sz="20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pl-PL" sz="20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0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pl-PL" sz="20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0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pl-PL" sz="20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100" dirty="0" smtClean="0"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Propozycje dotyczące wzmocnienia zasad bioasekuracji – zmiana  </a:t>
            </a:r>
            <a:r>
              <a:rPr lang="pl-PL" sz="3100" dirty="0"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rozporządzenie Ministra Rolnictwa i Rozwoju </a:t>
            </a:r>
            <a:r>
              <a:rPr lang="pl-PL" sz="3100" dirty="0" smtClean="0"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Wsi z </a:t>
            </a:r>
            <a:r>
              <a:rPr lang="pl-PL" sz="3100" dirty="0"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dnia  z dnia 4 kwietnia 2017 r. w sprawie zarządzenia środków związanych z wystąpieniem wysoce zjadliwej grypy </a:t>
            </a:r>
            <a:r>
              <a:rPr lang="pl-PL" sz="3100" dirty="0" smtClean="0"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ptaków</a:t>
            </a:r>
            <a:r>
              <a:rPr lang="pl-PL" sz="20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pl-PL" sz="2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0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pl-PL" sz="20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0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pl-PL" sz="20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0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pl-PL" sz="20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0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pl-PL" sz="20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pl-PL" sz="20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8FC-9664-4956-9AE2-7862B75EF644}" type="slidenum">
              <a:rPr lang="pl-PL" smtClean="0"/>
              <a:t>6</a:t>
            </a:fld>
            <a:endParaRPr lang="pl-PL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8650" y="980729"/>
            <a:ext cx="7886700" cy="5583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nl-NL" altLang="nl-NL" dirty="0"/>
          </a:p>
          <a:p>
            <a:pPr marL="0" indent="0" algn="just">
              <a:lnSpc>
                <a:spcPct val="150000"/>
              </a:lnSpc>
              <a:buNone/>
            </a:pPr>
            <a:endParaRPr lang="pl-PL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1800" b="1" dirty="0">
              <a:solidFill>
                <a:srgbClr val="FF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1800" b="1" dirty="0">
              <a:solidFill>
                <a:srgbClr val="FF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AutoNum type="arabicParenR" startAt="2"/>
            </a:pPr>
            <a:endParaRPr lang="pl-PL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endParaRPr lang="pl-PL" altLang="nl-NL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l-PL" altLang="nl-NL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l-PL" altLang="nl-NL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l-PL" altLang="nl-NL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altLang="nl-NL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GB" altLang="nl-NL" dirty="0"/>
          </a:p>
          <a:p>
            <a:endParaRPr lang="nl-NL" altLang="nl-NL" dirty="0"/>
          </a:p>
          <a:p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072748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7623DC4-B84E-4AD6-AB54-46CEB8AE6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1800" b="1" dirty="0" smtClean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Proponowane zmiany: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l-PL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pl-PL" sz="1800" dirty="0" smtClean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terytorium Rzeczypospolitej Polskiej we wszystkich gospodarstwach utrzymujących drób: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800" b="1" u="sng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1)  </a:t>
            </a:r>
            <a:r>
              <a:rPr lang="pl-PL" sz="1800" b="1" u="sng" dirty="0" smtClean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zakazy: </a:t>
            </a:r>
            <a:endParaRPr lang="pl-PL" sz="1800" b="1" u="sng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pojenia drobiu oraz ptaków utrzymywanych przez człowieka wodą ze zbiorników w tym wód powierzchniowych , do których dostęp mają dzikie ptaki,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wnoszenia i wwożenia na teren gospodarstwa, w którym jest utrzymywany drób, zwłok dzikich ptaków lub tusz ptaków łownych; 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A85CDFE0-E930-4499-A44F-997E3B54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8FC-9664-4956-9AE2-7862B75EF644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7563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pl-PL" sz="20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0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l-PL" sz="20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8FC-9664-4956-9AE2-7862B75EF644}" type="slidenum">
              <a:rPr lang="pl-PL" smtClean="0"/>
              <a:t>8</a:t>
            </a:fld>
            <a:endParaRPr lang="pl-PL"/>
          </a:p>
        </p:txBody>
      </p:sp>
      <p:sp>
        <p:nvSpPr>
          <p:cNvPr id="8" name="Tytuł 7">
            <a:extLst>
              <a:ext uri="{FF2B5EF4-FFF2-40B4-BE49-F238E27FC236}">
                <a16:creationId xmlns:a16="http://schemas.microsoft.com/office/drawing/2014/main" xmlns="" id="{156C6641-F074-4603-BBC3-C3BF830FE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924944"/>
            <a:ext cx="8507288" cy="3312368"/>
          </a:xfrm>
        </p:spPr>
        <p:txBody>
          <a:bodyPr>
            <a:normAutofit fontScale="90000"/>
          </a:bodyPr>
          <a:lstStyle/>
          <a:p>
            <a:pPr marL="270510" algn="l">
              <a:lnSpc>
                <a:spcPct val="150000"/>
              </a:lnSpc>
            </a:pPr>
            <a:r>
              <a:rPr lang="pl-PL" sz="1800" dirty="0" smtClean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Na </a:t>
            </a:r>
            <a:r>
              <a:rPr lang="pl-PL" sz="18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terytorium Rzeczypospolitej Polskiej we wszystkich gospodarstwach utrzymujących drób</a:t>
            </a:r>
            <a:r>
              <a:rPr lang="pl-PL" sz="1800" dirty="0" smtClean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pl-PL" sz="18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18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pl-PL" sz="1800" b="1" u="sng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2) </a:t>
            </a:r>
            <a:r>
              <a:rPr lang="pl-PL" sz="1800" b="1" u="sng" dirty="0" smtClean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nakazy</a:t>
            </a:r>
            <a:r>
              <a:rPr lang="pl-PL" sz="1800" b="1" u="sng" dirty="0" smtClean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pl-PL" sz="1800" b="1" u="sng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1800" b="1" u="sng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pl-PL" sz="1800" dirty="0" smtClean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utrzymywanie </a:t>
            </a:r>
            <a: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drobiu w izolacji od dzikich ptaków, </a:t>
            </a:r>
            <a:b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pl-PL" sz="1800" dirty="0" smtClean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zgłaszanie </a:t>
            </a:r>
            <a: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powiatowego lekarza weterynarii miejsc, w których jest utrzymywany drób lub inne ptaki, z wyłączeniem ptaków utrzymywanych stale w pomieszczeniach mieszkalnych, </a:t>
            </a:r>
            <a:b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pl-PL" sz="1800" dirty="0" smtClean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utrzymywanie </a:t>
            </a:r>
            <a: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drobiu w sposób wykluczający jego dostęp do zbiorników wodnych, do których możliwy jest dostęp dzikich ptaków, </a:t>
            </a:r>
            <a:b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pl-PL" sz="1800" dirty="0" smtClean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przechowywanie </a:t>
            </a:r>
            <a: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paszy i ściółki dla ptaków w sposób zabezpieczający przed kontaktem z gryzoniami oraz dzikimi ptakami oraz ich odchodami, </a:t>
            </a:r>
            <a:b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pl-PL" sz="1800" dirty="0" smtClean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karmienie </a:t>
            </a:r>
            <a: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1800" dirty="0" smtClean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pojenie </a:t>
            </a:r>
            <a: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drobiu oraz ptaków utrzymywanych w niewoli w zamkniętym pomieszczeniu lub osłoniętym miejscu w sposób zabezpieczający paszę i wodę przed dostępem dzikich ptaków oraz ich odchodami, </a:t>
            </a:r>
            <a:b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180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pl-PL" sz="1800" b="1" u="none" strike="noStrike" dirty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1800" b="1" u="none" strike="noStrike" dirty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endParaRPr lang="pl-PL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44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075240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1800" dirty="0"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b="1" u="none" strike="noStrike" dirty="0" smtClean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C.D. </a:t>
            </a:r>
            <a:endParaRPr lang="pl-PL" sz="1800" b="1" u="none" strike="noStrike" dirty="0"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f) </a:t>
            </a:r>
            <a:r>
              <a:rPr lang="pl-PL" sz="1800" dirty="0" smtClean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lokalizowanie </a:t>
            </a:r>
            <a: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gniazd dla drobiu wewnątrz budynków, 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g) stosowanie przez osoby wchodzące do budynków, w których jest utrzymywany drób zasad higieny osobistej, w tym mycie rąk przed wejściem do budynków inwentarskich oraz zmiany obuwia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h) powstrzymanie się przez osoby, które w ciągu ostatnich 48 godzin uczestniczyły w polowaniu na ptaki łowne, od wykonywania czynności związanych z obsługą drobiu, 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i) dokonywanie codziennego przeglądu stad drobiu wraz z prowadzeniem dokumentacji zawierającej w szczególności informacje na temat liczby padłych ptaków, spadku pobierania paszy, wody lub nieśności oraz wszelkich objawów </a:t>
            </a:r>
            <a:r>
              <a:rPr lang="pl-PL" sz="1800" dirty="0" smtClean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klinicznych</a:t>
            </a:r>
            <a:r>
              <a:rPr lang="pl-PL" sz="18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smtClean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grypy</a:t>
            </a:r>
            <a:endParaRPr lang="pl-PL" sz="1800" u="none" strike="noStrike" dirty="0"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u="none" strike="noStrike" dirty="0"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u="none" strike="noStrike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8FC-9664-4956-9AE2-7862B75EF644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252273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3015</TotalTime>
  <Words>1211</Words>
  <Application>Microsoft Office PowerPoint</Application>
  <PresentationFormat>Pokaz na ekranie (4:3)</PresentationFormat>
  <Paragraphs>100</Paragraphs>
  <Slides>18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8" baseType="lpstr">
      <vt:lpstr>Arial</vt:lpstr>
      <vt:lpstr>Bookman Old Style</vt:lpstr>
      <vt:lpstr>Caladea</vt:lpstr>
      <vt:lpstr>Calibri</vt:lpstr>
      <vt:lpstr>Cambria</vt:lpstr>
      <vt:lpstr>Helvetica</vt:lpstr>
      <vt:lpstr>Symbol</vt:lpstr>
      <vt:lpstr>Times New Roman</vt:lpstr>
      <vt:lpstr>Wingdings</vt:lpstr>
      <vt:lpstr>Motyw pakietu Office</vt:lpstr>
      <vt:lpstr>     Bioasekuracja w  gospodarstwach  utrzymujących drób              Główny Inspektorat Weterynarii               19.08.2021 r.</vt:lpstr>
      <vt:lpstr>Dane dotyczące sytuacji epizootycznej HPAI na terytorium Polski w 2021r. w okresie 1 stycznia – 17 sierpnia.</vt:lpstr>
      <vt:lpstr>Obszary objęte ograniczeniami w związku z ogniskiem HPAI nr 2021/339 </vt:lpstr>
      <vt:lpstr>Obszary objęte ograniczeniami w związku z ogniskiem HPAI nr 2021/339 </vt:lpstr>
      <vt:lpstr>Obszary objęte ograniczeniami w związku z ogniskiem HPAI nr 2021/339 </vt:lpstr>
      <vt:lpstr>   Propozycje dotyczące wzmocnienia zasad bioasekuracji – zmiana  rozporządzenie Ministra Rolnictwa i Rozwoju Wsi z dnia  z dnia 4 kwietnia 2017 r. w sprawie zarządzenia środków związanych z wystąpieniem wysoce zjadliwej grypy ptaków     </vt:lpstr>
      <vt:lpstr>Prezentacja programu PowerPoint</vt:lpstr>
      <vt:lpstr>Na terytorium Rzeczypospolitej Polskiej we wszystkich gospodarstwach utrzymujących drób: 2) nakazy:  a) utrzymywanie drobiu w izolacji od dzikich ptaków,  b) zgłaszanie do powiatowego lekarza weterynarii miejsc, w których jest utrzymywany drób lub inne ptaki, z wyłączeniem ptaków utrzymywanych stale w pomieszczeniach mieszkalnych,  c) utrzymywanie drobiu w sposób wykluczający jego dostęp do zbiorników wodnych, do których możliwy jest dostęp dzikich ptaków,  d) przechowywanie paszy i ściółki dla ptaków w sposób zabezpieczający przed kontaktem z gryzoniami oraz dzikimi ptakami oraz ich odchodami,  e) karmienie i pojenie drobiu oraz ptaków utrzymywanych w niewoli w zamkniętym pomieszczeniu lub osłoniętym miejscu w sposób zabezpieczający paszę i wodę przed dostępem dzikich ptaków oraz ich odchodami,        </vt:lpstr>
      <vt:lpstr>Prezentacja programu PowerPoint</vt:lpstr>
      <vt:lpstr>Prezentacja programu PowerPoint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Jakub Kubacki</dc:creator>
  <cp:lastModifiedBy>Katarzyna Wawrzak</cp:lastModifiedBy>
  <cp:revision>43</cp:revision>
  <dcterms:created xsi:type="dcterms:W3CDTF">2021-02-01T17:43:17Z</dcterms:created>
  <dcterms:modified xsi:type="dcterms:W3CDTF">2021-08-18T11:09:16Z</dcterms:modified>
</cp:coreProperties>
</file>